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52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300" r:id="rId40"/>
    <p:sldId id="293" r:id="rId41"/>
    <p:sldId id="295" r:id="rId42"/>
    <p:sldId id="296" r:id="rId43"/>
    <p:sldId id="297" r:id="rId44"/>
    <p:sldId id="298" r:id="rId45"/>
    <p:sldId id="299" r:id="rId46"/>
    <p:sldId id="307" r:id="rId47"/>
    <p:sldId id="308" r:id="rId48"/>
    <p:sldId id="301" r:id="rId49"/>
    <p:sldId id="302" r:id="rId50"/>
    <p:sldId id="30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E251D-54EB-459D-A8D9-D60C1A351BF4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2F3C8-B50F-47BE-8D5B-5F5BA160B6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74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2F6DB7-5646-4CF0-8CB3-FD5F39CA01E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GB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471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2573-1D74-4400-91E2-7EF35ED26A2B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DE51-2800-4BA9-9762-DA4F123D7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2573-1D74-4400-91E2-7EF35ED26A2B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DE51-2800-4BA9-9762-DA4F123D7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5588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2573-1D74-4400-91E2-7EF35ED26A2B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DE51-2800-4BA9-9762-DA4F123D7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851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2FAFFE9-9C54-4256-A675-8D9AE8BDC28F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BAB4E73-D3DB-4009-ADEB-5C85BFC8AAB7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857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DEA0400-7F44-43B3-9B63-2FCE92312056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32C63DF-18AD-43BB-A916-93C27A42F4AE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774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4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6D591BF-3D0E-4B52-BDEC-21FE115A4A73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FF25EC5-867A-4C37-84E6-D6C317D1E570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85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03" y="1600204"/>
            <a:ext cx="583988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3484" y="1600204"/>
            <a:ext cx="583988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D7700C7-065C-49B7-BA8C-AB47E93C2941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4186F8D-479C-4B6F-BDEB-CC2423466624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783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AD312AD-6FA6-4678-B0A1-349573D2ADDF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ED41C0-EAA3-437B-9661-D7A607ADCEA7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0616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A6EE9D-674E-4069-B0BF-7113723EB7AF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88AD505-31BC-4381-8806-3F38A5B30710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588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E8BCE66-227A-4AF9-9C5A-1A8A6F62BB05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3AC8130-F8B1-40B4-8A06-F7A16093C6C2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971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4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29986CB-D4DB-4ECC-9597-7C1691DA6348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3BF407D-2309-4F81-8989-8EDBF8B41893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287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2573-1D74-4400-91E2-7EF35ED26A2B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DE51-2800-4BA9-9762-DA4F123D7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3851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C44E279-7D48-4EFE-B437-C5F3322A61EB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3AA22C0-4291-4BF4-989F-4EC9EBC2FF61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800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844C1B8-DE62-4783-A679-3554A4FECB5D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B79976A-C7D7-4BB7-AEC4-E444296F7216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9858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3684" y="274642"/>
            <a:ext cx="296968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403" y="274642"/>
            <a:ext cx="8710084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8EBC28B-142D-4E26-9898-C2E44820EE51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CD7F9D3-9C85-409F-AD06-CCA89A3EEE1E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3862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444" y="0"/>
            <a:ext cx="11633021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1444" y="609600"/>
            <a:ext cx="5722696" cy="586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769" y="609600"/>
            <a:ext cx="5722696" cy="586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81444" y="6553200"/>
            <a:ext cx="2532996" cy="304800"/>
          </a:xfr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8E46A3A-8060-4AB2-A172-428CBF225340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3514" y="6553200"/>
            <a:ext cx="5535066" cy="304800"/>
          </a:xfr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81469" y="6553200"/>
            <a:ext cx="2538861" cy="304800"/>
          </a:xfrm>
        </p:spPr>
        <p:txBody>
          <a:bodyPr/>
          <a:lstStyle>
            <a:lvl1pPr>
              <a:defRPr smtClean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AE952FB-50D4-46D3-BBD5-68C7E7CDE3BA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3061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2FAFFE9-9C54-4256-A675-8D9AE8BDC28F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BAB4E73-D3DB-4009-ADEB-5C85BFC8AAB7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920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DEA0400-7F44-43B3-9B63-2FCE92312056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32C63DF-18AD-43BB-A916-93C27A42F4AE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7295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4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6D591BF-3D0E-4B52-BDEC-21FE115A4A73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FF25EC5-867A-4C37-84E6-D6C317D1E570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9540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03" y="1600204"/>
            <a:ext cx="583988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3484" y="1600204"/>
            <a:ext cx="583988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D7700C7-065C-49B7-BA8C-AB47E93C2941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4186F8D-479C-4B6F-BDEB-CC2423466624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0394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AD312AD-6FA6-4678-B0A1-349573D2ADDF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ED41C0-EAA3-437B-9661-D7A607ADCEA7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4769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A6EE9D-674E-4069-B0BF-7113723EB7AF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88AD505-31BC-4381-8806-3F38A5B30710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25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2573-1D74-4400-91E2-7EF35ED26A2B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DE51-2800-4BA9-9762-DA4F123D7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6727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E8BCE66-227A-4AF9-9C5A-1A8A6F62BB05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3AC8130-F8B1-40B4-8A06-F7A16093C6C2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829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4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29986CB-D4DB-4ECC-9597-7C1691DA6348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3BF407D-2309-4F81-8989-8EDBF8B41893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4261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C44E279-7D48-4EFE-B437-C5F3322A61EB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3AA22C0-4291-4BF4-989F-4EC9EBC2FF61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5860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844C1B8-DE62-4783-A679-3554A4FECB5D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B79976A-C7D7-4BB7-AEC4-E444296F7216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894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3684" y="274642"/>
            <a:ext cx="296968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403" y="274642"/>
            <a:ext cx="8710084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8EBC28B-142D-4E26-9898-C2E44820EE51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CD7F9D3-9C85-409F-AD06-CCA89A3EEE1E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3459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444" y="0"/>
            <a:ext cx="11633021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1444" y="609600"/>
            <a:ext cx="5722696" cy="586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769" y="609600"/>
            <a:ext cx="5722696" cy="586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81444" y="6553200"/>
            <a:ext cx="2532996" cy="304800"/>
          </a:xfr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8E46A3A-8060-4AB2-A172-428CBF225340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3514" y="6553200"/>
            <a:ext cx="5535066" cy="304800"/>
          </a:xfr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81469" y="6553200"/>
            <a:ext cx="2538861" cy="304800"/>
          </a:xfrm>
        </p:spPr>
        <p:txBody>
          <a:bodyPr/>
          <a:lstStyle>
            <a:lvl1pPr>
              <a:defRPr smtClean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AE952FB-50D4-46D3-BBD5-68C7E7CDE3BA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5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2573-1D74-4400-91E2-7EF35ED26A2B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DE51-2800-4BA9-9762-DA4F123D7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2573-1D74-4400-91E2-7EF35ED26A2B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DE51-2800-4BA9-9762-DA4F123D7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40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2573-1D74-4400-91E2-7EF35ED26A2B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DE51-2800-4BA9-9762-DA4F123D7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2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2573-1D74-4400-91E2-7EF35ED26A2B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DE51-2800-4BA9-9762-DA4F123D7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48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2573-1D74-4400-91E2-7EF35ED26A2B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DE51-2800-4BA9-9762-DA4F123D7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246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2573-1D74-4400-91E2-7EF35ED26A2B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DE51-2800-4BA9-9762-DA4F123D7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543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C2573-1D74-4400-91E2-7EF35ED26A2B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CDE51-2800-4BA9-9762-DA4F123D7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223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796" y="274638"/>
            <a:ext cx="1097240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796" y="1600201"/>
            <a:ext cx="1097240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796" y="6356351"/>
            <a:ext cx="2843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ED0271B-DC43-4FD6-8F9C-E02CDCC9EB9F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982" y="6356351"/>
            <a:ext cx="3862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8448" y="6356351"/>
            <a:ext cx="284375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444B17F-B7DF-4225-A88D-B4C127EA7CCE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281444" y="533400"/>
            <a:ext cx="11633021" cy="0"/>
          </a:xfrm>
          <a:prstGeom prst="line">
            <a:avLst/>
          </a:prstGeom>
          <a:noFill/>
          <a:ln w="57150" cmpd="thinThick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32" name="Line 8"/>
          <p:cNvSpPr>
            <a:spLocks noChangeShapeType="1"/>
          </p:cNvSpPr>
          <p:nvPr userDrawn="1"/>
        </p:nvSpPr>
        <p:spPr bwMode="auto">
          <a:xfrm>
            <a:off x="279490" y="6477000"/>
            <a:ext cx="11633021" cy="0"/>
          </a:xfrm>
          <a:prstGeom prst="line">
            <a:avLst/>
          </a:prstGeom>
          <a:noFill/>
          <a:ln w="57150" cmpd="thinThick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1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796" y="274638"/>
            <a:ext cx="1097240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796" y="1600201"/>
            <a:ext cx="1097240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796" y="6356351"/>
            <a:ext cx="2843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ED0271B-DC43-4FD6-8F9C-E02CDCC9EB9F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982" y="6356351"/>
            <a:ext cx="3862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TE/EXTC/MPI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8448" y="6356351"/>
            <a:ext cx="284375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444B17F-B7DF-4225-A88D-B4C127EA7CCE}" type="slidenum">
              <a:rPr lang="en-US" altLang="en-US" smtClean="0"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281444" y="533400"/>
            <a:ext cx="11633021" cy="0"/>
          </a:xfrm>
          <a:prstGeom prst="line">
            <a:avLst/>
          </a:prstGeom>
          <a:noFill/>
          <a:ln w="57150" cmpd="thinThick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32" name="Line 8"/>
          <p:cNvSpPr>
            <a:spLocks noChangeShapeType="1"/>
          </p:cNvSpPr>
          <p:nvPr userDrawn="1"/>
        </p:nvSpPr>
        <p:spPr bwMode="auto">
          <a:xfrm>
            <a:off x="279490" y="6477000"/>
            <a:ext cx="11633021" cy="0"/>
          </a:xfrm>
          <a:prstGeom prst="line">
            <a:avLst/>
          </a:prstGeom>
          <a:noFill/>
          <a:ln w="57150" cmpd="thinThick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73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3" y="235131"/>
            <a:ext cx="11425646" cy="62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95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2" y="296090"/>
            <a:ext cx="10955383" cy="61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2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7" y="357052"/>
            <a:ext cx="11068593" cy="59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2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3" y="374469"/>
            <a:ext cx="10337074" cy="602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17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1" y="330926"/>
            <a:ext cx="11643360" cy="62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9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418012"/>
            <a:ext cx="11094720" cy="619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08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54" y="377668"/>
            <a:ext cx="11674685" cy="20781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84" y="2455817"/>
            <a:ext cx="11504023" cy="39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50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496389"/>
            <a:ext cx="10903131" cy="60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89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582683"/>
            <a:ext cx="11382103" cy="56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3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3" y="609600"/>
            <a:ext cx="11277600" cy="491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22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5" y="431358"/>
            <a:ext cx="10633166" cy="60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4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8" y="1360626"/>
            <a:ext cx="11808823" cy="32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31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35" y="579062"/>
            <a:ext cx="10406996" cy="24341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3" y="3013165"/>
            <a:ext cx="10624457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99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6" y="426720"/>
            <a:ext cx="11181805" cy="603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70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417979"/>
            <a:ext cx="11573691" cy="1210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9" y="1463040"/>
            <a:ext cx="10894422" cy="50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53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1" y="568020"/>
            <a:ext cx="11181806" cy="577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87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6" y="594824"/>
            <a:ext cx="11713028" cy="20351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8" y="2629990"/>
            <a:ext cx="11460480" cy="139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0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2" y="930600"/>
            <a:ext cx="11451772" cy="52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28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2" y="870858"/>
            <a:ext cx="11460480" cy="5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55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9" y="868458"/>
            <a:ext cx="11051177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52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" y="226423"/>
            <a:ext cx="11033759" cy="3283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" y="3731004"/>
            <a:ext cx="10319658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6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296091"/>
            <a:ext cx="11103428" cy="60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8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3" y="209006"/>
            <a:ext cx="11199223" cy="602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34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6" y="478971"/>
            <a:ext cx="11025051" cy="50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2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2" y="491235"/>
            <a:ext cx="10807337" cy="58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07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6" y="1692640"/>
            <a:ext cx="11059885" cy="278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59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1" y="618309"/>
            <a:ext cx="11199223" cy="562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13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391887"/>
            <a:ext cx="11016343" cy="47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47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58974"/>
            <a:ext cx="10746377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88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1166948"/>
            <a:ext cx="11094719" cy="540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74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Interrupts </a:t>
            </a:r>
            <a:endParaRPr lang="en-US" altLang="en-US" sz="1800" b="1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584960" y="1196976"/>
            <a:ext cx="7817803" cy="4768395"/>
          </a:xfrm>
        </p:spPr>
        <p:txBody>
          <a:bodyPr/>
          <a:lstStyle/>
          <a:p>
            <a:pPr eaLnBrk="1" hangingPunct="1"/>
            <a:r>
              <a:rPr lang="en-GB" altLang="en-US" dirty="0" smtClean="0">
                <a:latin typeface="Aparajita" pitchFamily="34" charset="0"/>
                <a:cs typeface="Aparajita" pitchFamily="34" charset="0"/>
              </a:rPr>
              <a:t>Interrupt Types</a:t>
            </a:r>
          </a:p>
          <a:p>
            <a:pPr lvl="1" eaLnBrk="1" hangingPunct="1"/>
            <a:r>
              <a:rPr lang="en-GB" altLang="en-US" dirty="0" smtClean="0">
                <a:latin typeface="Aparajita" pitchFamily="34" charset="0"/>
                <a:cs typeface="Aparajita" pitchFamily="34" charset="0"/>
              </a:rPr>
              <a:t>Hardware Interrupts: External event</a:t>
            </a:r>
          </a:p>
          <a:p>
            <a:pPr lvl="1" eaLnBrk="1" hangingPunct="1"/>
            <a:r>
              <a:rPr lang="en-GB" altLang="en-US" dirty="0" smtClean="0">
                <a:latin typeface="Aparajita" pitchFamily="34" charset="0"/>
                <a:cs typeface="Aparajita" pitchFamily="34" charset="0"/>
              </a:rPr>
              <a:t>Software Interrupts: Internal event (Software generated)</a:t>
            </a:r>
          </a:p>
          <a:p>
            <a:pPr lvl="1" eaLnBrk="1" hangingPunct="1"/>
            <a:r>
              <a:rPr lang="en-GB" altLang="en-US" dirty="0" err="1" smtClean="0">
                <a:latin typeface="Aparajita" pitchFamily="34" charset="0"/>
                <a:cs typeface="Aparajita" pitchFamily="34" charset="0"/>
              </a:rPr>
              <a:t>Maskable</a:t>
            </a:r>
            <a:r>
              <a:rPr lang="en-GB" altLang="en-US" dirty="0" smtClean="0">
                <a:latin typeface="Aparajita" pitchFamily="34" charset="0"/>
                <a:cs typeface="Aparajita" pitchFamily="34" charset="0"/>
              </a:rPr>
              <a:t> and non-</a:t>
            </a:r>
            <a:r>
              <a:rPr lang="en-GB" altLang="en-US" dirty="0" err="1" smtClean="0">
                <a:latin typeface="Aparajita" pitchFamily="34" charset="0"/>
                <a:cs typeface="Aparajita" pitchFamily="34" charset="0"/>
              </a:rPr>
              <a:t>maskable</a:t>
            </a:r>
            <a:r>
              <a:rPr lang="en-GB" altLang="en-US" dirty="0" smtClean="0">
                <a:latin typeface="Aparajita" pitchFamily="34" charset="0"/>
                <a:cs typeface="Aparajita" pitchFamily="34" charset="0"/>
              </a:rPr>
              <a:t> interrupts</a:t>
            </a:r>
          </a:p>
          <a:p>
            <a:pPr lvl="1" eaLnBrk="1" hangingPunct="1"/>
            <a:r>
              <a:rPr lang="en-GB" altLang="en-US" dirty="0" smtClean="0">
                <a:latin typeface="Aparajita" pitchFamily="34" charset="0"/>
                <a:cs typeface="Aparajita" pitchFamily="34" charset="0"/>
              </a:rPr>
              <a:t>Interrupt priority</a:t>
            </a:r>
          </a:p>
          <a:p>
            <a:pPr eaLnBrk="1" hangingPunct="1"/>
            <a:endParaRPr lang="en-GB" altLang="en-US" dirty="0" smtClean="0">
              <a:latin typeface="Aparajita" pitchFamily="34" charset="0"/>
              <a:cs typeface="Aparajita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B2CFAEF-952F-44F5-9BCB-137663621C81}" type="datetime4">
              <a:rPr lang="en-US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12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A605CF28-661A-4B07-B4CD-AA3E8E022F6D}" type="slidenum">
              <a:rPr lang="en-US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37</a:t>
            </a:fld>
            <a:endParaRPr lang="en-US" altLang="en-US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TE/EXTC/MPI</a:t>
            </a:r>
          </a:p>
        </p:txBody>
      </p:sp>
    </p:spTree>
    <p:extLst>
      <p:ext uri="{BB962C8B-B14F-4D97-AF65-F5344CB8AC3E}">
        <p14:creationId xmlns:p14="http://schemas.microsoft.com/office/powerpoint/2010/main" val="285216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3" y="186409"/>
            <a:ext cx="11390811" cy="64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4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209006"/>
            <a:ext cx="11234057" cy="634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57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4" y="470263"/>
            <a:ext cx="10572206" cy="573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46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" y="304800"/>
            <a:ext cx="11669486" cy="606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78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5" y="235132"/>
            <a:ext cx="11199222" cy="632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77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" y="348344"/>
            <a:ext cx="11773989" cy="62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07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1" y="239753"/>
            <a:ext cx="11355977" cy="63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1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4418014" y="142876"/>
            <a:ext cx="3749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>
                <a:solidFill>
                  <a:prstClr val="black"/>
                </a:solidFill>
                <a:latin typeface="Times New Roman" panose="02020603050405020304" pitchFamily="18" charset="0"/>
              </a:rPr>
              <a:t>8086 INTERRUPT TYPES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1271589" y="808038"/>
            <a:ext cx="8537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>
                <a:solidFill>
                  <a:prstClr val="black"/>
                </a:solidFill>
                <a:latin typeface="Times New Roman" panose="02020603050405020304" pitchFamily="18" charset="0"/>
              </a:rPr>
              <a:t>256 INTERRUPTS OF 8086 ARE DIVIDED IN TO 3 GROUPS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1271589" y="1651001"/>
            <a:ext cx="9648825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2000" b="1">
                <a:solidFill>
                  <a:prstClr val="black"/>
                </a:solidFill>
                <a:latin typeface="Aparajita" pitchFamily="34" charset="0"/>
                <a:cs typeface="Aparajita" pitchFamily="34" charset="0"/>
              </a:rPr>
              <a:t>TYPE 0 TO TYPE 4 INTERRUPTS</a:t>
            </a:r>
            <a:r>
              <a:rPr lang="en-US" altLang="en-US" sz="2000">
                <a:solidFill>
                  <a:prstClr val="black"/>
                </a:solidFill>
                <a:latin typeface="Aparajita" pitchFamily="34" charset="0"/>
                <a:cs typeface="Aparajita" pitchFamily="34" charset="0"/>
              </a:rPr>
              <a:t>-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prstClr val="black"/>
                </a:solidFill>
                <a:latin typeface="Aparajita" pitchFamily="34" charset="0"/>
                <a:cs typeface="Aparajita" pitchFamily="34" charset="0"/>
              </a:rPr>
              <a:t>		THESE ARE USED FOR FIXED OPERATIONS AND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prstClr val="black"/>
                </a:solidFill>
                <a:latin typeface="Aparajita" pitchFamily="34" charset="0"/>
                <a:cs typeface="Aparajita" pitchFamily="34" charset="0"/>
              </a:rPr>
              <a:t>		HENCE ARE CALLED DEDICATED INTERRUPTS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prstClr val="black"/>
              </a:solidFill>
              <a:latin typeface="Aparajita" pitchFamily="34" charset="0"/>
              <a:cs typeface="Aparajita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sz="2000" b="1">
                <a:solidFill>
                  <a:prstClr val="black"/>
                </a:solidFill>
                <a:latin typeface="Aparajita" pitchFamily="34" charset="0"/>
                <a:cs typeface="Aparajita" pitchFamily="34" charset="0"/>
              </a:rPr>
              <a:t>TYPE 5 TO TYPE 31 INTERRUPTS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prstClr val="black"/>
                </a:solidFill>
                <a:latin typeface="Aparajita" pitchFamily="34" charset="0"/>
                <a:cs typeface="Aparajita" pitchFamily="34" charset="0"/>
              </a:rPr>
              <a:t>		NOT USED BY 8086,RESERVED FOR HIGHER PROCESSORS LIKE 80286 80386 ETC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prstClr val="black"/>
              </a:solidFill>
              <a:latin typeface="Aparajita" pitchFamily="34" charset="0"/>
              <a:cs typeface="Aparajita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sz="2000" b="1">
                <a:solidFill>
                  <a:prstClr val="black"/>
                </a:solidFill>
                <a:latin typeface="Aparajita" pitchFamily="34" charset="0"/>
                <a:cs typeface="Aparajita" pitchFamily="34" charset="0"/>
              </a:rPr>
              <a:t>TYPE 32 TO 255 INTERRUPTS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prstClr val="black"/>
                </a:solidFill>
                <a:latin typeface="Aparajita" pitchFamily="34" charset="0"/>
                <a:cs typeface="Aparajita" pitchFamily="34" charset="0"/>
              </a:rPr>
              <a:t>		AVAILABLE FOR USER,CALLED USER DEFINED INTERRUPTS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prstClr val="black"/>
                </a:solidFill>
                <a:latin typeface="Aparajita" pitchFamily="34" charset="0"/>
                <a:cs typeface="Aparajita" pitchFamily="34" charset="0"/>
              </a:rPr>
              <a:t>		THESE CAN BE H/W INTERRUPTS AND ACTIVATED THROUGH INTR LINE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prstClr val="black"/>
                </a:solidFill>
                <a:latin typeface="Aparajita" pitchFamily="34" charset="0"/>
                <a:cs typeface="Aparajita" pitchFamily="34" charset="0"/>
              </a:rPr>
              <a:t>		OR CAN BE S/W INTERRUPTS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49EF012-54E0-4169-9EBE-F18EDFA3A090}" type="datetime4">
              <a:rPr lang="en-US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43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2FF77A45-D61F-4994-9339-35FD3F86BE82}" type="slidenum">
              <a:rPr lang="en-US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44</a:t>
            </a:fld>
            <a:endParaRPr lang="en-US" altLang="en-US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TE/EXTC/MPI</a:t>
            </a:r>
          </a:p>
        </p:txBody>
      </p:sp>
    </p:spTree>
    <p:extLst>
      <p:ext uri="{BB962C8B-B14F-4D97-AF65-F5344CB8AC3E}">
        <p14:creationId xmlns:p14="http://schemas.microsoft.com/office/powerpoint/2010/main" val="326508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2282826" y="152401"/>
            <a:ext cx="102219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>
                <a:solidFill>
                  <a:prstClr val="black"/>
                </a:solidFill>
                <a:latin typeface="Times New Roman" panose="02020603050405020304" pitchFamily="18" charset="0"/>
              </a:rPr>
              <a:t>TYPE – 0 DIVIDE ERROR INTERRUPT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>
                <a:solidFill>
                  <a:prstClr val="black"/>
                </a:solidFill>
                <a:latin typeface="Times New Roman" panose="02020603050405020304" pitchFamily="18" charset="0"/>
              </a:rPr>
              <a:t>		QUOTIENT IS LARGE CANT BE FIT IN AL/AX OR DIVIDE BY ZERO</a:t>
            </a:r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2365376" y="1219201"/>
            <a:ext cx="7874000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>
                <a:solidFill>
                  <a:prstClr val="black"/>
                </a:solidFill>
                <a:latin typeface="Times New Roman" panose="02020603050405020304" pitchFamily="18" charset="0"/>
              </a:rPr>
              <a:t>TYPE –1  SINGLE STEP INTERRUPT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>
                <a:solidFill>
                  <a:prstClr val="black"/>
                </a:solidFill>
                <a:latin typeface="Times New Roman" panose="02020603050405020304" pitchFamily="18" charset="0"/>
              </a:rPr>
              <a:t>		</a:t>
            </a:r>
            <a:r>
              <a:rPr lang="en-US" altLang="en-US" sz="1400" b="1">
                <a:solidFill>
                  <a:prstClr val="black"/>
                </a:solidFill>
                <a:latin typeface="Times New Roman" panose="02020603050405020304" pitchFamily="18" charset="0"/>
              </a:rPr>
              <a:t>USED FOR EXECUTING THE PROGRAM IN SINGLE STEP MODE BY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>
                <a:solidFill>
                  <a:prstClr val="black"/>
                </a:solidFill>
                <a:latin typeface="Times New Roman" panose="02020603050405020304" pitchFamily="18" charset="0"/>
              </a:rPr>
              <a:t>		SETTING TRAP FLAG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>
                <a:solidFill>
                  <a:prstClr val="black"/>
                </a:solidFill>
                <a:latin typeface="Times New Roman" panose="02020603050405020304" pitchFamily="18" charset="0"/>
              </a:rPr>
              <a:t>		TO SET TRAP FLAG	PUSHF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>
                <a:solidFill>
                  <a:prstClr val="black"/>
                </a:solidFill>
                <a:latin typeface="Times New Roman" panose="02020603050405020304" pitchFamily="18" charset="0"/>
              </a:rPr>
              <a:t>				MOV BP,SP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>
                <a:solidFill>
                  <a:prstClr val="black"/>
                </a:solidFill>
                <a:latin typeface="Times New Roman" panose="02020603050405020304" pitchFamily="18" charset="0"/>
              </a:rPr>
              <a:t>				OR [BP+0],0100H;SET BIT8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>
                <a:solidFill>
                  <a:prstClr val="black"/>
                </a:solidFill>
                <a:latin typeface="Times New Roman" panose="02020603050405020304" pitchFamily="18" charset="0"/>
              </a:rPr>
              <a:t>				POPF</a:t>
            </a:r>
            <a:endParaRPr lang="en-US" altLang="en-US" sz="2400" b="1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2447927" y="3048000"/>
            <a:ext cx="7259637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>
                <a:solidFill>
                  <a:prstClr val="black"/>
                </a:solidFill>
                <a:latin typeface="Times New Roman" panose="02020603050405020304" pitchFamily="18" charset="0"/>
              </a:rPr>
              <a:t>TYPE – 2 NON MASKABLE INTERRUPT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>
                <a:solidFill>
                  <a:prstClr val="black"/>
                </a:solidFill>
                <a:latin typeface="Times New Roman" panose="02020603050405020304" pitchFamily="18" charset="0"/>
              </a:rPr>
              <a:t>		</a:t>
            </a:r>
            <a:r>
              <a:rPr lang="en-US" altLang="en-US" sz="1400" b="1">
                <a:solidFill>
                  <a:prstClr val="black"/>
                </a:solidFill>
                <a:latin typeface="Times New Roman" panose="02020603050405020304" pitchFamily="18" charset="0"/>
              </a:rPr>
              <a:t>THIS INTERRUPT IS USED FOR EXECUTING ISR OF NMI PIN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>
                <a:solidFill>
                  <a:prstClr val="black"/>
                </a:solidFill>
                <a:latin typeface="Times New Roman" panose="02020603050405020304" pitchFamily="18" charset="0"/>
              </a:rPr>
              <a:t>		(POSITIVE EGDE SIGNAL). NMI CANT BE MASKED BY S/W</a:t>
            </a:r>
            <a:endParaRPr lang="en-US" altLang="en-US" sz="2400" b="1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2613027" y="4419600"/>
            <a:ext cx="708342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>
                <a:solidFill>
                  <a:prstClr val="black"/>
                </a:solidFill>
                <a:latin typeface="Times New Roman" panose="02020603050405020304" pitchFamily="18" charset="0"/>
              </a:rPr>
              <a:t>TYPE – 3 BREAK POINT INTERRUPT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>
                <a:solidFill>
                  <a:prstClr val="black"/>
                </a:solidFill>
                <a:latin typeface="Times New Roman" panose="02020603050405020304" pitchFamily="18" charset="0"/>
              </a:rPr>
              <a:t>		</a:t>
            </a:r>
            <a:r>
              <a:rPr lang="en-US" altLang="en-US" sz="1400" b="1">
                <a:solidFill>
                  <a:prstClr val="black"/>
                </a:solidFill>
                <a:latin typeface="Times New Roman" panose="02020603050405020304" pitchFamily="18" charset="0"/>
              </a:rPr>
              <a:t>USED FOR PROVIDING BREAK POINTS IN THE PROGRAM</a:t>
            </a:r>
            <a:endParaRPr lang="en-US" altLang="en-US" sz="2800" b="1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1887538" y="5257800"/>
            <a:ext cx="84582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>
                <a:solidFill>
                  <a:prstClr val="black"/>
                </a:solidFill>
                <a:latin typeface="Times New Roman" panose="02020603050405020304" pitchFamily="18" charset="0"/>
              </a:rPr>
              <a:t>TYPE – 4 OVER FLOW INTERRUPT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>
                <a:solidFill>
                  <a:prstClr val="black"/>
                </a:solidFill>
                <a:latin typeface="Times New Roman" panose="02020603050405020304" pitchFamily="18" charset="0"/>
              </a:rPr>
              <a:t>		</a:t>
            </a:r>
            <a:r>
              <a:rPr lang="en-US" altLang="en-US" sz="1400" b="1">
                <a:solidFill>
                  <a:prstClr val="black"/>
                </a:solidFill>
                <a:latin typeface="Times New Roman" panose="02020603050405020304" pitchFamily="18" charset="0"/>
              </a:rPr>
              <a:t>USED TO HANDLE ANY OVERFLOW ERROR AFTER SIGNED ARITHMETIC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EB6B4A0-9385-43D8-80BD-0D7AA05039AC}" type="datetime4">
              <a:rPr lang="en-US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February 17,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46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0AF15BA8-FDF1-4EB2-8777-A718C0208BC9}" type="slidenum">
              <a:rPr lang="en-US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45</a:t>
            </a:fld>
            <a:endParaRPr lang="en-US" altLang="en-US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TE/EXTC/MPI</a:t>
            </a:r>
          </a:p>
        </p:txBody>
      </p:sp>
    </p:spTree>
    <p:extLst>
      <p:ext uri="{BB962C8B-B14F-4D97-AF65-F5344CB8AC3E}">
        <p14:creationId xmlns:p14="http://schemas.microsoft.com/office/powerpoint/2010/main" val="241051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586493"/>
            <a:ext cx="11486606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86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127"/>
            <a:ext cx="11573691" cy="34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38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418839"/>
            <a:ext cx="11634651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3" y="365761"/>
            <a:ext cx="10929257" cy="583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9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0" y="1164074"/>
            <a:ext cx="10894423" cy="56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0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6" y="339634"/>
            <a:ext cx="10885713" cy="620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90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287383"/>
            <a:ext cx="11625943" cy="63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90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11"/>
            <a:ext cx="11251473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73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82</Words>
  <Application>Microsoft Office PowerPoint</Application>
  <PresentationFormat>Widescreen</PresentationFormat>
  <Paragraphs>45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Aparajita</vt:lpstr>
      <vt:lpstr>Arial</vt:lpstr>
      <vt:lpstr>Calibri</vt:lpstr>
      <vt:lpstr>Calibri Light</vt:lpstr>
      <vt:lpstr>Times New Roman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Interrupts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6</cp:revision>
  <dcterms:created xsi:type="dcterms:W3CDTF">2022-02-17T10:50:56Z</dcterms:created>
  <dcterms:modified xsi:type="dcterms:W3CDTF">2022-02-17T14:29:15Z</dcterms:modified>
</cp:coreProperties>
</file>